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1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4" r:id="rId3"/>
    <p:sldMasterId id="2147483678" r:id="rId4"/>
    <p:sldMasterId id="2147483682" r:id="rId5"/>
    <p:sldMasterId id="2147483686" r:id="rId6"/>
    <p:sldMasterId id="2147483690" r:id="rId7"/>
    <p:sldMasterId id="2147483694" r:id="rId8"/>
    <p:sldMasterId id="2147483698" r:id="rId9"/>
    <p:sldMasterId id="2147483702" r:id="rId10"/>
    <p:sldMasterId id="2147483706" r:id="rId11"/>
    <p:sldMasterId id="2147483710" r:id="rId12"/>
  </p:sldMasterIdLst>
  <p:sldIdLst>
    <p:sldId id="256" r:id="rId13"/>
    <p:sldId id="257" r:id="rId14"/>
    <p:sldId id="258" r:id="rId15"/>
    <p:sldId id="259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  <a:srgbClr val="CDC800"/>
    <a:srgbClr val="FFFF8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5" autoAdjust="0"/>
    <p:restoredTop sz="94660"/>
  </p:normalViewPr>
  <p:slideViewPr>
    <p:cSldViewPr snapToGrid="0">
      <p:cViewPr>
        <p:scale>
          <a:sx n="67" d="100"/>
          <a:sy n="67" d="100"/>
        </p:scale>
        <p:origin x="5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2088000"/>
            <a:ext cx="10944000" cy="701731"/>
          </a:xfrm>
          <a:prstGeom prst="rect">
            <a:avLst/>
          </a:prstGeom>
        </p:spPr>
        <p:txBody>
          <a:bodyPr anchor="t" anchorCtr="0"/>
          <a:lstStyle>
            <a:lvl1pPr algn="ctr">
              <a:defRPr sz="4400" baseline="0"/>
            </a:lvl1pPr>
          </a:lstStyle>
          <a:p>
            <a:r>
              <a:rPr lang="en-US" dirty="0" smtClean="0"/>
              <a:t>Presentation Title – Arial Bold Size 44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3780000"/>
            <a:ext cx="10944000" cy="90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Presentation Subtitle – Arial </a:t>
            </a:r>
            <a:r>
              <a:rPr lang="en-US" smtClean="0"/>
              <a:t>Size 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89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2"/>
            <a:ext cx="8979125" cy="503999"/>
          </a:xfrm>
        </p:spPr>
        <p:txBody>
          <a:bodyPr lIns="90000" anchor="t" anchorCtr="0">
            <a:no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Slide Title – Arial Bold Size 36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269068"/>
            <a:ext cx="8640000" cy="3670933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3118283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1620000"/>
            <a:ext cx="8640000" cy="4320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3212371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76000" y="1620000"/>
            <a:ext cx="8640000" cy="4320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62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860054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325747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871000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308770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516519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4013013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81064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1620001"/>
            <a:ext cx="10944000" cy="5909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00" y="2331798"/>
            <a:ext cx="10944000" cy="1682512"/>
          </a:xfrm>
          <a:prstGeom prst="rect">
            <a:avLst/>
          </a:prstGeom>
        </p:spPr>
        <p:txBody>
          <a:bodyPr/>
          <a:lstStyle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28804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851380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2019872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502393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4283498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60885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416219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26828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84245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381891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915406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1620001"/>
            <a:ext cx="10944000" cy="5909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Slide Title – Arial Bold Size 36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00" y="2268000"/>
            <a:ext cx="10944000" cy="424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3787124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3031675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106237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266518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851988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179625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60186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28392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385318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2266975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4287137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ou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1620001"/>
            <a:ext cx="10944000" cy="59093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44002" y="2268000"/>
            <a:ext cx="5375999" cy="424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Slide text – Arial </a:t>
            </a:r>
            <a:r>
              <a:rPr lang="en-US" smtClean="0"/>
              <a:t>Size 24</a:t>
            </a:r>
            <a:endParaRPr lang="en-US" dirty="0" smtClean="0"/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76001" y="2268000"/>
            <a:ext cx="5375999" cy="424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4143168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/>
            </a:lvl5pPr>
          </a:lstStyle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1244068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6000" y="1620000"/>
            <a:ext cx="6336000" cy="936000"/>
          </a:xfrm>
        </p:spPr>
        <p:txBody>
          <a:bodyPr rIns="90000" anchor="t" anchorCtr="0">
            <a:normAutofit/>
          </a:bodyPr>
          <a:lstStyle>
            <a:lvl1pPr algn="l">
              <a:defRPr sz="3300" b="1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736000"/>
            <a:ext cx="6336000" cy="3096000"/>
          </a:xfrm>
        </p:spPr>
        <p:txBody>
          <a:bodyPr lIns="90000">
            <a:normAutofit/>
          </a:bodyPr>
          <a:lstStyle>
            <a:lvl1pPr marL="0" indent="0" algn="l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2686202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1620000"/>
            <a:ext cx="6336000" cy="4281070"/>
          </a:xfrm>
        </p:spPr>
        <p:txBody>
          <a:bodyPr lIns="90000">
            <a:norm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47327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01" y="1620000"/>
            <a:ext cx="10944000" cy="424732"/>
          </a:xfrm>
          <a:prstGeom prst="rect">
            <a:avLst/>
          </a:prstGeom>
        </p:spPr>
        <p:txBody>
          <a:bodyPr lIns="90000"/>
          <a:lstStyle>
            <a:lvl1pPr marL="0" indent="0">
              <a:buNone/>
              <a:defRPr/>
            </a:lvl1pPr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Slide text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123738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6001" y="3138652"/>
            <a:ext cx="10581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0" kern="1200" dirty="0" smtClean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rPr>
              <a:t>1st in the UK to admit women to an engineering course in 1920</a:t>
            </a:r>
            <a:endParaRPr lang="en-US" sz="2400" b="1" i="0" kern="1200" dirty="0">
              <a:solidFill>
                <a:schemeClr val="accent2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6001" y="4131822"/>
            <a:ext cx="10581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kern="1200" dirty="0" smtClean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Top 10 university for ‘Teaching Quality’ and ‘Student Experience’ in the area of general engineering</a:t>
            </a:r>
            <a:endParaRPr lang="en-US" sz="24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1825" y="1808051"/>
            <a:ext cx="109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kern="1200" dirty="0" smtClean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No. 1 Modern University in London for research in general engineering</a:t>
            </a:r>
            <a:endParaRPr lang="en-US" sz="24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001" y="2607149"/>
            <a:ext cx="109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i="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Research Excellence Framework 2014</a:t>
            </a:r>
            <a:endParaRPr lang="en-US" sz="1800" b="1" i="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001" y="4945640"/>
            <a:ext cx="109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i="0" kern="1200" dirty="0" smtClean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Sunday Times League Table 2016</a:t>
            </a:r>
            <a:endParaRPr lang="en-US" sz="1800" b="1" i="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7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01585"/>
              </p:ext>
            </p:extLst>
          </p:nvPr>
        </p:nvGraphicFramePr>
        <p:xfrm>
          <a:off x="576000" y="1637413"/>
          <a:ext cx="11160000" cy="31228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7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556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Heading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Arial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rgbClr val="FFFFFF"/>
                          </a:solidFill>
                        </a:rPr>
                        <a:t>Bold</a:t>
                      </a:r>
                      <a:endParaRPr lang="en-US" sz="240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Size</a:t>
                      </a:r>
                      <a:r>
                        <a:rPr lang="en-US" sz="2400" baseline="0" dirty="0" smtClean="0">
                          <a:solidFill>
                            <a:srgbClr val="FFFFFF"/>
                          </a:solidFill>
                        </a:rPr>
                        <a:t> 24</a:t>
                      </a:r>
                      <a:endParaRPr lang="en-US" sz="240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3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</a:rPr>
                        <a:t>Text</a:t>
                      </a:r>
                      <a:r>
                        <a:rPr lang="en-US" sz="2000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</a:rPr>
                        <a:t>Arial</a:t>
                      </a:r>
                      <a:r>
                        <a:rPr lang="en-US" sz="2000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accent2"/>
                          </a:solidFill>
                        </a:rPr>
                        <a:t>Size 20</a:t>
                      </a:r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435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735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735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 marL="91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723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72839" y="1619999"/>
            <a:ext cx="3600000" cy="757130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Picture Caption</a:t>
            </a:r>
            <a:br>
              <a:rPr lang="en-US" dirty="0" smtClean="0"/>
            </a:br>
            <a:r>
              <a:rPr lang="en-US" dirty="0" smtClean="0"/>
              <a:t>– Arial Size 24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76000" y="1619999"/>
            <a:ext cx="7171200" cy="4247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23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1620001"/>
            <a:ext cx="8964949" cy="503999"/>
          </a:xfrm>
        </p:spPr>
        <p:txBody>
          <a:bodyPr lIns="90000"/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6000" y="2268001"/>
            <a:ext cx="8640000" cy="3671999"/>
          </a:xfrm>
        </p:spPr>
        <p:txBody>
          <a:bodyPr/>
          <a:lstStyle>
            <a:lvl4pPr marL="12001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 dirty="0" smtClean="0"/>
              <a:t>Slide text – First Level – Arial Size 32</a:t>
            </a:r>
          </a:p>
          <a:p>
            <a:pPr lvl="1"/>
            <a:r>
              <a:rPr lang="en-US" dirty="0" smtClean="0"/>
              <a:t>Second level – Arial Size 28</a:t>
            </a:r>
          </a:p>
          <a:p>
            <a:pPr lvl="2"/>
            <a:r>
              <a:rPr lang="en-US" dirty="0" smtClean="0"/>
              <a:t>Third level – Arial Size 24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24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24</a:t>
            </a:r>
          </a:p>
        </p:txBody>
      </p:sp>
    </p:spTree>
    <p:extLst>
      <p:ext uri="{BB962C8B-B14F-4D97-AF65-F5344CB8AC3E}">
        <p14:creationId xmlns:p14="http://schemas.microsoft.com/office/powerpoint/2010/main" val="2154457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2.png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6000" y="1620001"/>
            <a:ext cx="10944000" cy="590931"/>
          </a:xfrm>
          <a:prstGeom prst="rect">
            <a:avLst/>
          </a:prstGeom>
        </p:spPr>
        <p:txBody>
          <a:bodyPr vert="horz" lIns="90000" tIns="45720" rIns="91440" bIns="45720" rtlCol="0" anchor="t" anchorCtr="0">
            <a:sp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76000" y="2268000"/>
            <a:ext cx="10944000" cy="1969257"/>
          </a:xfrm>
          <a:prstGeom prst="rect">
            <a:avLst/>
          </a:prstGeom>
        </p:spPr>
        <p:txBody>
          <a:bodyPr vert="horz" lIns="90000" tIns="45720" rIns="91440" bIns="45720" rtlCol="0">
            <a:sp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8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222783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7647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57721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72381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999" y="1620001"/>
            <a:ext cx="8922420" cy="5039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340001"/>
            <a:ext cx="8640000" cy="36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277053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163494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87355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36964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5486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2898871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179635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00" y="1620000"/>
            <a:ext cx="6336000" cy="936000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en-US" dirty="0" smtClean="0"/>
              <a:t>Slide Title – Arial Bold Size 36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00" y="2736000"/>
            <a:ext cx="6336000" cy="30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Slide text – First Level – Arial Size 24</a:t>
            </a:r>
          </a:p>
          <a:p>
            <a:pPr lvl="1"/>
            <a:r>
              <a:rPr lang="en-US" dirty="0" smtClean="0"/>
              <a:t>Second level – Arial Size 22</a:t>
            </a:r>
          </a:p>
          <a:p>
            <a:pPr lvl="2"/>
            <a:r>
              <a:rPr lang="en-US" dirty="0" smtClean="0"/>
              <a:t>Third level – Arial Size 18</a:t>
            </a:r>
          </a:p>
          <a:p>
            <a:pPr marL="1200150" marR="0" lvl="3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Fourth level – Arial Size 18</a:t>
            </a:r>
          </a:p>
          <a:p>
            <a:pPr marL="1543050" marR="0" lvl="4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Fifth level – Arial Size 18</a:t>
            </a:r>
          </a:p>
        </p:txBody>
      </p:sp>
    </p:spTree>
    <p:extLst>
      <p:ext uri="{BB962C8B-B14F-4D97-AF65-F5344CB8AC3E}">
        <p14:creationId xmlns:p14="http://schemas.microsoft.com/office/powerpoint/2010/main" val="414252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marR="0" indent="-171450" algn="l" defTabSz="685800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Advanced Programming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Introduction to the module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0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BSc(Hons) Computer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826" y="2941398"/>
            <a:ext cx="10944000" cy="1729704"/>
          </a:xfrm>
        </p:spPr>
        <p:txBody>
          <a:bodyPr/>
          <a:lstStyle/>
          <a:p>
            <a:r>
              <a:rPr lang="en-GB" dirty="0" smtClean="0"/>
              <a:t>Fundamentals of Software Development</a:t>
            </a:r>
          </a:p>
          <a:p>
            <a:r>
              <a:rPr lang="en-GB" dirty="0" smtClean="0"/>
              <a:t>Data Structures and Algorithms</a:t>
            </a:r>
          </a:p>
          <a:p>
            <a:r>
              <a:rPr lang="en-GB" dirty="0" smtClean="0"/>
              <a:t>Object Oriented Programming</a:t>
            </a:r>
          </a:p>
          <a:p>
            <a:r>
              <a:rPr lang="en-GB" dirty="0" smtClean="0">
                <a:solidFill>
                  <a:srgbClr val="0070C0"/>
                </a:solidFill>
              </a:rPr>
              <a:t>Advanced Programming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000" y="2210932"/>
            <a:ext cx="7135287" cy="480131"/>
          </a:xfrm>
          <a:prstGeom prst="rect">
            <a:avLst/>
          </a:prstGeom>
        </p:spPr>
        <p:txBody>
          <a:bodyPr vert="horz" lIns="90000" tIns="45720" rIns="91440" bIns="45720" rtlCol="0" anchor="t" anchorCtr="0">
            <a:sp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600" b="1" i="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GB" sz="2800" dirty="0"/>
              <a:t>Software development modules</a:t>
            </a:r>
          </a:p>
        </p:txBody>
      </p:sp>
    </p:spTree>
    <p:extLst>
      <p:ext uri="{BB962C8B-B14F-4D97-AF65-F5344CB8AC3E}">
        <p14:creationId xmlns:p14="http://schemas.microsoft.com/office/powerpoint/2010/main" val="22620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Programming - 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2331798"/>
            <a:ext cx="10944000" cy="1927707"/>
          </a:xfrm>
        </p:spPr>
        <p:txBody>
          <a:bodyPr/>
          <a:lstStyle/>
          <a:p>
            <a:r>
              <a:rPr lang="en-GB" dirty="0" smtClean="0"/>
              <a:t>Advanced techniques from the ACM curriculum not yet covered in the course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Concurrency, Parallelism, Distributed applications</a:t>
            </a:r>
          </a:p>
          <a:p>
            <a:r>
              <a:rPr lang="en-GB" dirty="0" smtClean="0"/>
              <a:t>Practical development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Applications rather than isolated fragments of code (OOP introduced this)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Independent development rather than closely prescribed tasks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1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 of the module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75999" y="2343182"/>
            <a:ext cx="10809755" cy="304698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rgbClr val="FF0000"/>
                </a:solidFill>
              </a:rPr>
              <a:t>EXAM: 40%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2 Hours written paper. Closed book.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Expect theoretical questions </a:t>
            </a:r>
            <a:r>
              <a:rPr lang="en-GB" sz="2400" b="1" i="1" dirty="0" smtClean="0">
                <a:solidFill>
                  <a:srgbClr val="FF0000"/>
                </a:solidFill>
              </a:rPr>
              <a:t>and</a:t>
            </a:r>
            <a:r>
              <a:rPr lang="en-GB" sz="2400" b="1" dirty="0" smtClean="0">
                <a:solidFill>
                  <a:srgbClr val="FF0000"/>
                </a:solidFill>
              </a:rPr>
              <a:t> programming tasks.</a:t>
            </a:r>
          </a:p>
          <a:p>
            <a:endParaRPr lang="en-GB" sz="2400" b="1" dirty="0" smtClean="0">
              <a:solidFill>
                <a:srgbClr val="FF0000"/>
              </a:solidFill>
            </a:endParaRPr>
          </a:p>
          <a:p>
            <a:r>
              <a:rPr lang="en-GB" sz="3600" b="1" dirty="0" smtClean="0">
                <a:solidFill>
                  <a:srgbClr val="FF0000"/>
                </a:solidFill>
              </a:rPr>
              <a:t>COURSEWORK ASSIGNMENT: 60%</a:t>
            </a:r>
          </a:p>
          <a:p>
            <a:r>
              <a:rPr lang="en-GB" sz="2400" b="1" dirty="0" smtClean="0">
                <a:solidFill>
                  <a:srgbClr val="FF0000"/>
                </a:solidFill>
              </a:rPr>
              <a:t>A develop and document exercise running through several stages and exploring a number of concepts from the theoretical material.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6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2331798"/>
            <a:ext cx="10944000" cy="3588675"/>
          </a:xfrm>
        </p:spPr>
        <p:txBody>
          <a:bodyPr/>
          <a:lstStyle/>
          <a:p>
            <a:r>
              <a:rPr lang="en-GB" dirty="0" smtClean="0"/>
              <a:t>Concurrency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Concepts</a:t>
            </a:r>
            <a:r>
              <a:rPr lang="en-GB" dirty="0"/>
              <a:t>, Processes</a:t>
            </a:r>
            <a:r>
              <a:rPr lang="en-GB" dirty="0" smtClean="0"/>
              <a:t>, Threads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Interference and synchronisation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Applications</a:t>
            </a:r>
          </a:p>
          <a:p>
            <a:r>
              <a:rPr lang="en-GB" dirty="0" smtClean="0"/>
              <a:t>Event-driven programming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Event dispatch, event queues</a:t>
            </a:r>
          </a:p>
          <a:p>
            <a:r>
              <a:rPr lang="en-GB" dirty="0" smtClean="0"/>
              <a:t>Parallelism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Decomposition of tasks, managed and bespoke parallelism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9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2331798"/>
            <a:ext cx="10944000" cy="2876685"/>
          </a:xfrm>
        </p:spPr>
        <p:txBody>
          <a:bodyPr/>
          <a:lstStyle/>
          <a:p>
            <a:r>
              <a:rPr lang="en-GB" dirty="0" smtClean="0"/>
              <a:t>Asynchronous invocation</a:t>
            </a:r>
          </a:p>
          <a:p>
            <a:r>
              <a:rPr lang="en-GB" dirty="0"/>
              <a:t>Distributed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Network programming (sockets)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Marshalling/Serialising</a:t>
            </a:r>
          </a:p>
          <a:p>
            <a:r>
              <a:rPr lang="en-GB" dirty="0" smtClean="0"/>
              <a:t>Client/server architecture</a:t>
            </a:r>
          </a:p>
          <a:p>
            <a:r>
              <a:rPr lang="en-GB" dirty="0" smtClean="0"/>
              <a:t>Web and mobile development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0" y="2331798"/>
            <a:ext cx="10944000" cy="1959511"/>
          </a:xfrm>
        </p:spPr>
        <p:txBody>
          <a:bodyPr/>
          <a:lstStyle/>
          <a:p>
            <a:r>
              <a:rPr lang="en-GB" dirty="0" smtClean="0"/>
              <a:t>Theoretical material will be language and platform independent, but most practical work will be Java based.</a:t>
            </a:r>
          </a:p>
          <a:p>
            <a:r>
              <a:rPr lang="en-GB" dirty="0" smtClean="0"/>
              <a:t>Lab exercises using Java to explore the mechanisms this language provides.</a:t>
            </a:r>
          </a:p>
          <a:p>
            <a:r>
              <a:rPr lang="en-GB" dirty="0" smtClean="0"/>
              <a:t>Coursework is an extensive Java development project largely undertaken independently.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839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2016">
  <a:themeElements>
    <a:clrScheme name="Sane">
      <a:dk1>
        <a:srgbClr val="000000"/>
      </a:dk1>
      <a:lt1>
        <a:srgbClr val="FFFFFF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2016" id="{894893A6-A3DA-4415-980C-D39957F44304}" vid="{270180DE-807F-4152-8069-4136A3727095}"/>
    </a:ext>
  </a:extLst>
</a:theme>
</file>

<file path=ppt/theme/theme10.xml><?xml version="1.0" encoding="utf-8"?>
<a:theme xmlns:a="http://schemas.openxmlformats.org/drawingml/2006/main" name="LSBU ENG Slides - Image 8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16F3D5B4-2BC0-2E49-AC39-2E570D6A22EE}"/>
    </a:ext>
  </a:extLst>
</a:theme>
</file>

<file path=ppt/theme/theme11.xml><?xml version="1.0" encoding="utf-8"?>
<a:theme xmlns:a="http://schemas.openxmlformats.org/drawingml/2006/main" name="LSBU ENG  Slides - Image 9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346356DA-ADCD-E34C-BC9E-536C549D47C8}"/>
    </a:ext>
  </a:extLst>
</a:theme>
</file>

<file path=ppt/theme/theme12.xml><?xml version="1.0" encoding="utf-8"?>
<a:theme xmlns:a="http://schemas.openxmlformats.org/drawingml/2006/main" name="LSBU ENG Slides - Image 10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C2DE1383-9D7D-4F4E-85C0-D5989BBE21CD}"/>
    </a:ext>
  </a:extLst>
</a:theme>
</file>

<file path=ppt/theme/theme2.xml><?xml version="1.0" encoding="utf-8"?>
<a:theme xmlns:a="http://schemas.openxmlformats.org/drawingml/2006/main" name="LSBU ENG Slide 2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80FE3312-5D98-9848-AECA-458BD6A06E18}"/>
    </a:ext>
  </a:extLst>
</a:theme>
</file>

<file path=ppt/theme/theme3.xml><?xml version="1.0" encoding="utf-8"?>
<a:theme xmlns:a="http://schemas.openxmlformats.org/drawingml/2006/main" name="LSBU ENG Slides - Image 1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2A2A0860-D382-E243-8490-0EF8EDDA57CD}"/>
    </a:ext>
  </a:extLst>
</a:theme>
</file>

<file path=ppt/theme/theme4.xml><?xml version="1.0" encoding="utf-8"?>
<a:theme xmlns:a="http://schemas.openxmlformats.org/drawingml/2006/main" name="LSBU ENG Slides - Image 2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5D49CB67-F7A0-B34A-8B67-51B82C917438}"/>
    </a:ext>
  </a:extLst>
</a:theme>
</file>

<file path=ppt/theme/theme5.xml><?xml version="1.0" encoding="utf-8"?>
<a:theme xmlns:a="http://schemas.openxmlformats.org/drawingml/2006/main" name="LSBU ENG Slides - Image 3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5F06EDCE-DB2E-3A4B-B57F-21C24D6858D9}"/>
    </a:ext>
  </a:extLst>
</a:theme>
</file>

<file path=ppt/theme/theme6.xml><?xml version="1.0" encoding="utf-8"?>
<a:theme xmlns:a="http://schemas.openxmlformats.org/drawingml/2006/main" name="LSBU ENG Slides - Image 4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D4A385E3-67B8-C84E-BA4B-564FAC2553B3}"/>
    </a:ext>
  </a:extLst>
</a:theme>
</file>

<file path=ppt/theme/theme7.xml><?xml version="1.0" encoding="utf-8"?>
<a:theme xmlns:a="http://schemas.openxmlformats.org/drawingml/2006/main" name="LSBU ENG Slides - Image 5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A81D64CE-054D-B245-A6D2-D7A3A3E0C5B9}"/>
    </a:ext>
  </a:extLst>
</a:theme>
</file>

<file path=ppt/theme/theme8.xml><?xml version="1.0" encoding="utf-8"?>
<a:theme xmlns:a="http://schemas.openxmlformats.org/drawingml/2006/main" name="LSBU ENG Slides - Image 6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D127AEDE-9E4A-E944-A755-26C9254944D1}"/>
    </a:ext>
  </a:extLst>
</a:theme>
</file>

<file path=ppt/theme/theme9.xml><?xml version="1.0" encoding="utf-8"?>
<a:theme xmlns:a="http://schemas.openxmlformats.org/drawingml/2006/main" name="LSBU ENG Slides - Image 7">
  <a:themeElements>
    <a:clrScheme name="LSBU COLOURS - SCHOOLS">
      <a:dk1>
        <a:srgbClr val="929292"/>
      </a:dk1>
      <a:lt1>
        <a:srgbClr val="0097A9"/>
      </a:lt1>
      <a:dk2>
        <a:srgbClr val="0085CA"/>
      </a:dk2>
      <a:lt2>
        <a:srgbClr val="68478D"/>
      </a:lt2>
      <a:accent1>
        <a:srgbClr val="FF8200"/>
      </a:accent1>
      <a:accent2>
        <a:srgbClr val="93328E"/>
      </a:accent2>
      <a:accent3>
        <a:srgbClr val="D50032"/>
      </a:accent3>
      <a:accent4>
        <a:srgbClr val="DA1884"/>
      </a:accent4>
      <a:accent5>
        <a:srgbClr val="2A455D"/>
      </a:accent5>
      <a:accent6>
        <a:srgbClr val="9B1F29"/>
      </a:accent6>
      <a:hlink>
        <a:srgbClr val="D50032"/>
      </a:hlink>
      <a:folHlink>
        <a:srgbClr val="DA188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F9DBF60B-7AE2-E34C-9405-94F5C7B24C54}" vid="{3BFF4A45-E5E6-5546-AB5A-1087B09688C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ENG2016</Template>
  <TotalTime>109</TotalTime>
  <Words>203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Wingdings</vt:lpstr>
      <vt:lpstr>ENG2016</vt:lpstr>
      <vt:lpstr>LSBU ENG Slide 2</vt:lpstr>
      <vt:lpstr>LSBU ENG Slides - Image 1</vt:lpstr>
      <vt:lpstr>LSBU ENG Slides - Image 2</vt:lpstr>
      <vt:lpstr>LSBU ENG Slides - Image 3</vt:lpstr>
      <vt:lpstr>LSBU ENG Slides - Image 4</vt:lpstr>
      <vt:lpstr>LSBU ENG Slides - Image 5</vt:lpstr>
      <vt:lpstr>LSBU ENG Slides - Image 6</vt:lpstr>
      <vt:lpstr>LSBU ENG Slides - Image 7</vt:lpstr>
      <vt:lpstr>LSBU ENG Slides - Image 8</vt:lpstr>
      <vt:lpstr>LSBU ENG  Slides - Image 9</vt:lpstr>
      <vt:lpstr>LSBU ENG Slides - Image 10</vt:lpstr>
      <vt:lpstr>Advanced Programming</vt:lpstr>
      <vt:lpstr>BSc(Hons) Computer Science</vt:lpstr>
      <vt:lpstr>Advanced Programming - aims</vt:lpstr>
      <vt:lpstr>Assessment of the module</vt:lpstr>
      <vt:lpstr>Content</vt:lpstr>
      <vt:lpstr>Content</vt:lpstr>
      <vt:lpstr>Logistics</vt:lpstr>
    </vt:vector>
  </TitlesOfParts>
  <Company>London South Bank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Programming</dc:title>
  <dc:creator>Child, Mike</dc:creator>
  <cp:lastModifiedBy>Child, Mike</cp:lastModifiedBy>
  <cp:revision>10</cp:revision>
  <dcterms:created xsi:type="dcterms:W3CDTF">2019-12-20T10:33:47Z</dcterms:created>
  <dcterms:modified xsi:type="dcterms:W3CDTF">2022-01-21T11:12:07Z</dcterms:modified>
</cp:coreProperties>
</file>